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9" r:id="rId6"/>
    <p:sldId id="408" r:id="rId7"/>
    <p:sldId id="409" r:id="rId8"/>
    <p:sldId id="400" r:id="rId9"/>
    <p:sldId id="415" r:id="rId10"/>
    <p:sldId id="410" r:id="rId11"/>
    <p:sldId id="412" r:id="rId12"/>
    <p:sldId id="397" r:id="rId13"/>
    <p:sldId id="396" r:id="rId14"/>
  </p:sldIdLst>
  <p:sldSz cx="9144000" cy="6858000" type="screen4x3"/>
  <p:notesSz cx="9388475" cy="7102475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898E"/>
    <a:srgbClr val="ECBC1E"/>
    <a:srgbClr val="E86E25"/>
    <a:srgbClr val="85A640"/>
    <a:srgbClr val="3CA3CE"/>
    <a:srgbClr val="50748A"/>
    <a:srgbClr val="DDD9C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5741"/>
  </p:normalViewPr>
  <p:slideViewPr>
    <p:cSldViewPr snapToGrid="0">
      <p:cViewPr varScale="1">
        <p:scale>
          <a:sx n="106" d="100"/>
          <a:sy n="106" d="100"/>
        </p:scale>
        <p:origin x="17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7C139BA-D679-4CFE-89B5-67E97E56DE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8339" cy="3551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C9FB298-9FA6-40EF-B8BB-88EA719852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318506" y="0"/>
            <a:ext cx="4068339" cy="355124"/>
          </a:xfrm>
          <a:prstGeom prst="rect">
            <a:avLst/>
          </a:prstGeom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7092715-3D3D-426D-B596-2E42267D5568}" type="datetime1">
              <a:rPr lang="fr-CA" altLang="en-US"/>
              <a:pPr/>
              <a:t>2022-03-29</a:t>
            </a:fld>
            <a:endParaRPr lang="fr-FR" alt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5E1C8CB-8BE1-44AB-B035-C8094263B1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5708"/>
            <a:ext cx="4068339" cy="3551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7F3910D-779E-4C03-8A53-C926B0057F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318506" y="6745708"/>
            <a:ext cx="4068339" cy="355124"/>
          </a:xfrm>
          <a:prstGeom prst="rect">
            <a:avLst/>
          </a:prstGeom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4AFE13F-3EC3-407C-9191-442C8192098D}" type="slidenum">
              <a:rPr lang="fr-FR" altLang="en-US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5A40A31B-F3DE-47DB-8103-D874CBAED7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8339" cy="3551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1082F5F-365A-4429-B20D-3901F31CBA0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318506" y="0"/>
            <a:ext cx="4068339" cy="355124"/>
          </a:xfrm>
          <a:prstGeom prst="rect">
            <a:avLst/>
          </a:prstGeom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1D56C6C-04B3-4CF5-9C68-CFEE88B9C67E}" type="datetime1">
              <a:rPr lang="fr-CA" altLang="en-US"/>
              <a:pPr/>
              <a:t>2022-03-29</a:t>
            </a:fld>
            <a:endParaRPr lang="fr-FR" altLang="en-US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94E06F52-8678-445E-935D-3A61B8BE74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19413" y="533400"/>
            <a:ext cx="3549650" cy="2662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6C3363D1-EE0B-4C4F-B6E6-54E25F8888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38848" y="3373676"/>
            <a:ext cx="7510780" cy="3196114"/>
          </a:xfrm>
          <a:prstGeom prst="rect">
            <a:avLst/>
          </a:prstGeom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en-US"/>
              <a:t>Cliquez pour modifier les styles du texte du masque</a:t>
            </a:r>
          </a:p>
          <a:p>
            <a:pPr lvl="1"/>
            <a:r>
              <a:rPr lang="fr-CA" altLang="en-US"/>
              <a:t>Deuxième niveau</a:t>
            </a:r>
          </a:p>
          <a:p>
            <a:pPr lvl="2"/>
            <a:r>
              <a:rPr lang="fr-CA" altLang="en-US"/>
              <a:t>Troisième niveau</a:t>
            </a:r>
          </a:p>
          <a:p>
            <a:pPr lvl="3"/>
            <a:r>
              <a:rPr lang="fr-CA" altLang="en-US"/>
              <a:t>Quatrième niveau</a:t>
            </a:r>
          </a:p>
          <a:p>
            <a:pPr lvl="4"/>
            <a:r>
              <a:rPr lang="fr-CA" altLang="en-US"/>
              <a:t>Cinquième niveau</a:t>
            </a:r>
            <a:endParaRPr lang="fr-FR" alt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D75F17-6E06-433C-9E9D-5602E76E453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745708"/>
            <a:ext cx="4068339" cy="3551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2AD358-8AA6-4076-B6D5-879A2F5AF2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318506" y="6745708"/>
            <a:ext cx="4068339" cy="355124"/>
          </a:xfrm>
          <a:prstGeom prst="rect">
            <a:avLst/>
          </a:prstGeom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E563707-3F68-47FE-BDF9-91DA87D80436}" type="slidenum">
              <a:rPr lang="fr-FR" altLang="en-US"/>
              <a:pPr/>
              <a:t>‹N°›</a:t>
            </a:fld>
            <a:endParaRPr lang="fr-F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63707-3F68-47FE-BDF9-91DA87D80436}" type="slidenum">
              <a:rPr lang="fr-FR" altLang="en-US" smtClean="0"/>
              <a:pPr/>
              <a:t>0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4196203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63707-3F68-47FE-BDF9-91DA87D80436}" type="slidenum">
              <a:rPr lang="fr-FR" altLang="en-US" smtClean="0"/>
              <a:pPr/>
              <a:t>1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921473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/>
              <a:t>Voici des images du chalet 3 saisons retenu.</a:t>
            </a:r>
          </a:p>
          <a:p>
            <a:r>
              <a:rPr lang="fr-CA"/>
              <a:t>Nos architectes le désignent maintenant comme le pavillon du parc!</a:t>
            </a:r>
          </a:p>
          <a:p>
            <a:r>
              <a:rPr lang="fr-CA"/>
              <a:t>Les revêtements du pavillon est en cèdres grisé</a:t>
            </a:r>
          </a:p>
          <a:p>
            <a:r>
              <a:rPr lang="fr-CA"/>
              <a:t>Sous le toit, c’est du cèdre blanc.</a:t>
            </a:r>
          </a:p>
          <a:p>
            <a:r>
              <a:rPr lang="fr-CA"/>
              <a:t>Le revêtement du bureau/cuisine/billetterie est en verre.</a:t>
            </a:r>
          </a:p>
          <a:p>
            <a:r>
              <a:rPr lang="fr-CA"/>
              <a:t>Les côtés du toit sont métalliques 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63707-3F68-47FE-BDF9-91DA87D80436}" type="slidenum">
              <a:rPr lang="fr-FR" altLang="en-US" smtClean="0"/>
              <a:pPr/>
              <a:t>2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743165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/>
              <a:t>Lire la diapositive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63707-3F68-47FE-BDF9-91DA87D80436}" type="slidenum">
              <a:rPr lang="fr-FR" altLang="en-US" smtClean="0"/>
              <a:pPr/>
              <a:t>3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660528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/>
              <a:t>Le budget de la programmation et du mobilier ont été transmis à Sophie-Anne.</a:t>
            </a:r>
          </a:p>
          <a:p>
            <a:r>
              <a:rPr lang="fr-CA"/>
              <a:t>À coût équivalent, nous étions partant pour intégrer ses propositions.</a:t>
            </a:r>
          </a:p>
          <a:p>
            <a:r>
              <a:rPr lang="fr-CA"/>
              <a:t>Nous avons accepté le choix de mobilier en résine et Sophie-Anne devait nous proposer un modèle mais je n’ai pas reçu ses propositions. C’est pour ça que dans le PAE de novembre 2021, il est encore en bois.</a:t>
            </a:r>
          </a:p>
          <a:p>
            <a:endParaRPr lang="fr-CA"/>
          </a:p>
          <a:p>
            <a:r>
              <a:rPr lang="fr-CA"/>
              <a:t>Je sais qu’elle a tenu compte de ce qui existe déjà à Bedford. C’est pour ça que le parcours santé a été remplacé par un module d’entraînement.</a:t>
            </a:r>
          </a:p>
          <a:p>
            <a:r>
              <a:rPr lang="fr-CA"/>
              <a:t>Elle voyait aussi un enjeu de sécurité avec le parcours de disc-golf. Il n’est plus dans la programmation.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63707-3F68-47FE-BDF9-91DA87D80436}" type="slidenum">
              <a:rPr lang="fr-FR" altLang="en-US" smtClean="0"/>
              <a:pPr/>
              <a:t>4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748438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/>
              <a:t>Le budget de la programmation et du mobilier ont été transmis à Sophie-Anne.</a:t>
            </a:r>
          </a:p>
          <a:p>
            <a:r>
              <a:rPr lang="fr-CA"/>
              <a:t>À coût équivalent, nous étions partant pour intégrer ses propositions.</a:t>
            </a:r>
          </a:p>
          <a:p>
            <a:r>
              <a:rPr lang="fr-CA"/>
              <a:t>Nous avons accepté le choix de mobilier en résine et Sophie-Anne devait nous proposer un modèle mais je n’ai pas reçu ses propositions. C’est pour ça que dans le PAE de novembre 2021, il est encore en bois.</a:t>
            </a:r>
          </a:p>
          <a:p>
            <a:endParaRPr lang="fr-CA"/>
          </a:p>
          <a:p>
            <a:r>
              <a:rPr lang="fr-CA"/>
              <a:t>Je sais qu’elle a tenu compte de ce qui existe déjà à Bedford. C’est pour ça que le parcours santé a été remplacé par un module d’entraînement.</a:t>
            </a:r>
          </a:p>
          <a:p>
            <a:r>
              <a:rPr lang="fr-CA"/>
              <a:t>Elle voyait aussi un enjeu de sécurité avec le parcours de disc-golf. Il n’est plus dans la programmation.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63707-3F68-47FE-BDF9-91DA87D80436}" type="slidenum">
              <a:rPr lang="fr-FR" altLang="en-US" smtClean="0"/>
              <a:pPr/>
              <a:t>5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599180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/>
              <a:t>Ce qui est proposé a été conçu et réfléchi par des gens d’expérience et se sont basés sur les besoins de l’industrie.</a:t>
            </a:r>
          </a:p>
          <a:p>
            <a:pPr defTabSz="471145">
              <a:defRPr/>
            </a:pPr>
            <a:r>
              <a:rPr lang="fr-CA"/>
              <a:t>Nous nous questionnons sur le besoin réel de permettre le passage de 2 véhicules en même temps sur ce ponceau. Surtout qu’il n’y a pas vraiment de place pour plus d’un véhicule à la fois à l’amphithéâtre. </a:t>
            </a:r>
          </a:p>
          <a:p>
            <a:pPr defTabSz="471145">
              <a:defRPr/>
            </a:pPr>
            <a:r>
              <a:rPr lang="fr-CA"/>
              <a:t>Aussi, élargir le ponceau pourrait inciter des flâneurs à se rendre à l’amphithéâtre en voiture.</a:t>
            </a:r>
          </a:p>
          <a:p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63707-3F68-47FE-BDF9-91DA87D80436}" type="slidenum">
              <a:rPr lang="fr-FR" altLang="en-US" smtClean="0"/>
              <a:pPr/>
              <a:t>6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074258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/>
              <a:t>Lire la diapositive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63707-3F68-47FE-BDF9-91DA87D80436}" type="slidenum">
              <a:rPr lang="fr-FR" altLang="en-US" smtClean="0"/>
              <a:pPr/>
              <a:t>7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8995307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71145">
              <a:defRPr/>
            </a:pPr>
            <a:r>
              <a:rPr lang="en-US"/>
              <a:t>Rêve non </a:t>
            </a:r>
            <a:r>
              <a:rPr lang="en-US" err="1"/>
              <a:t>avoué</a:t>
            </a:r>
            <a:r>
              <a:rPr lang="en-US"/>
              <a:t> de faire </a:t>
            </a:r>
            <a:r>
              <a:rPr lang="en-US" err="1"/>
              <a:t>venir</a:t>
            </a:r>
            <a:r>
              <a:rPr lang="en-US"/>
              <a:t> le premier </a:t>
            </a:r>
            <a:r>
              <a:rPr lang="en-US" err="1"/>
              <a:t>ministre</a:t>
            </a:r>
            <a:r>
              <a:rPr lang="en-US"/>
              <a:t> pour un spectacle </a:t>
            </a:r>
            <a:r>
              <a:rPr lang="en-US" err="1"/>
              <a:t>d’ouverture</a:t>
            </a:r>
            <a:r>
              <a:rPr lang="en-US"/>
              <a:t>.</a:t>
            </a:r>
          </a:p>
          <a:p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63707-3F68-47FE-BDF9-91DA87D80436}" type="slidenum">
              <a:rPr lang="fr-FR" altLang="en-US" smtClean="0"/>
              <a:pPr/>
              <a:t>8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756241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63707-3F68-47FE-BDF9-91DA87D80436}" type="slidenum">
              <a:rPr lang="fr-FR" altLang="en-US" smtClean="0"/>
              <a:pPr/>
              <a:t>9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204982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7" descr="Logo Graymont.eps">
            <a:extLst>
              <a:ext uri="{FF2B5EF4-FFF2-40B4-BE49-F238E27FC236}">
                <a16:creationId xmlns:a16="http://schemas.microsoft.com/office/drawing/2014/main" id="{0DC6E247-459A-4774-A417-F80165574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171450"/>
            <a:ext cx="10445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41CFA4B-E41F-495A-9BE6-3A64EDDD79AC}"/>
              </a:ext>
            </a:extLst>
          </p:cNvPr>
          <p:cNvSpPr/>
          <p:nvPr/>
        </p:nvSpPr>
        <p:spPr>
          <a:xfrm flipV="1">
            <a:off x="1973263" y="3697288"/>
            <a:ext cx="7170737" cy="61912"/>
          </a:xfrm>
          <a:prstGeom prst="rect">
            <a:avLst/>
          </a:prstGeom>
          <a:solidFill>
            <a:srgbClr val="85A640"/>
          </a:solidFill>
          <a:ln>
            <a:solidFill>
              <a:srgbClr val="85A6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972732" y="2670745"/>
            <a:ext cx="6510867" cy="430887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anchor="t" anchorCtr="0">
            <a:spAutoFit/>
          </a:bodyPr>
          <a:lstStyle>
            <a:lvl1pPr algn="l">
              <a:defRPr sz="2800" b="1" cap="all">
                <a:solidFill>
                  <a:srgbClr val="3CA3CE"/>
                </a:solidFill>
                <a:latin typeface="Arial"/>
                <a:cs typeface="Arial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72732" y="3062462"/>
            <a:ext cx="6510867" cy="489450"/>
          </a:xfrm>
          <a:prstGeom prst="rect">
            <a:avLst/>
          </a:prstGeom>
          <a:ln w="57150" cmpd="sng"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ts val="4100"/>
              </a:lnSpc>
              <a:spcBef>
                <a:spcPts val="0"/>
              </a:spcBef>
              <a:buNone/>
              <a:defRPr sz="2000" u="none">
                <a:solidFill>
                  <a:srgbClr val="3CA3CE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16" name="Espace réservé du contenu 2"/>
          <p:cNvSpPr>
            <a:spLocks noGrp="1"/>
          </p:cNvSpPr>
          <p:nvPr>
            <p:ph idx="11"/>
          </p:nvPr>
        </p:nvSpPr>
        <p:spPr>
          <a:xfrm>
            <a:off x="529165" y="5797554"/>
            <a:ext cx="7535863" cy="81491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/>
              <a:buNone/>
              <a:defRPr sz="1700" b="1">
                <a:solidFill>
                  <a:schemeClr val="tx1"/>
                </a:solidFill>
                <a:latin typeface="Arial"/>
                <a:cs typeface="Arial"/>
              </a:defRPr>
            </a:lvl1pPr>
            <a:lvl2pPr marL="0"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/>
              <a:buNone/>
              <a:defRPr sz="1400">
                <a:solidFill>
                  <a:schemeClr val="tx1"/>
                </a:solidFill>
                <a:latin typeface="Arial"/>
                <a:cs typeface="Arial"/>
              </a:defRPr>
            </a:lvl2pPr>
            <a:lvl3pPr marL="973138" indent="-287338">
              <a:defRPr sz="1700">
                <a:solidFill>
                  <a:srgbClr val="81898E"/>
                </a:solidFill>
                <a:latin typeface="Arial"/>
                <a:cs typeface="Arial"/>
              </a:defRPr>
            </a:lvl3pPr>
            <a:lvl4pPr marL="1262063" indent="-288925">
              <a:defRPr sz="1500">
                <a:latin typeface="Arial"/>
                <a:cs typeface="Arial"/>
              </a:defRPr>
            </a:lvl4pPr>
            <a:lvl5pPr marL="1262063" indent="0">
              <a:buNone/>
              <a:defRPr sz="1300">
                <a:latin typeface="Arial"/>
                <a:cs typeface="Arial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15891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2" descr="Logo Graymont.eps">
            <a:extLst>
              <a:ext uri="{FF2B5EF4-FFF2-40B4-BE49-F238E27FC236}">
                <a16:creationId xmlns:a16="http://schemas.microsoft.com/office/drawing/2014/main" id="{C4DFB48E-DBB2-46E3-ABD6-5F6F51645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113" y="6119813"/>
            <a:ext cx="750887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6901" y="158249"/>
            <a:ext cx="7535863" cy="79552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3400"/>
              </a:lnSpc>
              <a:defRPr sz="2800" b="1">
                <a:solidFill>
                  <a:srgbClr val="50748A"/>
                </a:solidFill>
                <a:latin typeface="Arial"/>
                <a:cs typeface="Arial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6901" y="1819275"/>
            <a:ext cx="7535863" cy="42089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42900" indent="-342900">
              <a:lnSpc>
                <a:spcPts val="2500"/>
              </a:lnSpc>
              <a:spcBef>
                <a:spcPts val="300"/>
              </a:spcBef>
              <a:spcAft>
                <a:spcPts val="300"/>
              </a:spcAft>
              <a:buSzPct val="100000"/>
              <a:buFontTx/>
              <a:buBlip>
                <a:blip r:embed="rId3"/>
              </a:buBlip>
              <a:defRPr sz="2000" b="1">
                <a:solidFill>
                  <a:srgbClr val="50748A"/>
                </a:solidFill>
                <a:latin typeface="Arial"/>
                <a:cs typeface="Arial"/>
              </a:defRPr>
            </a:lvl1pPr>
            <a:lvl2pPr marL="685800" indent="-338138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defRPr sz="1600">
                <a:latin typeface="Arial"/>
                <a:cs typeface="Arial"/>
              </a:defRPr>
            </a:lvl2pPr>
            <a:lvl3pPr marL="973138" indent="-287338">
              <a:defRPr sz="1600">
                <a:solidFill>
                  <a:srgbClr val="81898E"/>
                </a:solidFill>
                <a:latin typeface="Arial"/>
                <a:cs typeface="Arial"/>
              </a:defRPr>
            </a:lvl3pPr>
            <a:lvl4pPr marL="1262063" indent="-288925">
              <a:defRPr sz="1400">
                <a:latin typeface="Arial"/>
                <a:cs typeface="Arial"/>
              </a:defRPr>
            </a:lvl4pPr>
            <a:lvl5pPr marL="1541463" indent="-279400"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C60CC4BF-996F-4C3C-8948-426980235A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85775" y="6484938"/>
            <a:ext cx="581025" cy="2047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DD2663B-F448-4F16-9572-0DDB250908C0}" type="slidenum">
              <a:rPr lang="fr-FR" altLang="en-US"/>
              <a:pPr/>
              <a:t>‹N°›</a:t>
            </a:fld>
            <a:endParaRPr lang="fr-FR" altLang="en-US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89CAD144-5F76-48D2-BD02-D9A91BA9B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73200" y="6515100"/>
            <a:ext cx="4140200" cy="225425"/>
          </a:xfrm>
          <a:prstGeom prst="rect">
            <a:avLst/>
          </a:prstGeom>
        </p:spPr>
        <p:txBody>
          <a:bodyPr lIns="0" tIns="0" rIns="0" bIns="0"/>
          <a:lstStyle>
            <a:lvl1pPr fontAlgn="auto">
              <a:spcBef>
                <a:spcPts val="0"/>
              </a:spcBef>
              <a:spcAft>
                <a:spcPts val="0"/>
              </a:spcAft>
              <a:defRPr sz="900" dirty="0" smtClean="0"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fr-FR"/>
              <a:t>Texte pied de page | Date | Confidentiel</a:t>
            </a:r>
          </a:p>
        </p:txBody>
      </p:sp>
    </p:spTree>
    <p:extLst>
      <p:ext uri="{BB962C8B-B14F-4D97-AF65-F5344CB8AC3E}">
        <p14:creationId xmlns:p14="http://schemas.microsoft.com/office/powerpoint/2010/main" val="2718149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5" descr="Logo Graymont.eps">
            <a:extLst>
              <a:ext uri="{FF2B5EF4-FFF2-40B4-BE49-F238E27FC236}">
                <a16:creationId xmlns:a16="http://schemas.microsoft.com/office/drawing/2014/main" id="{A83DA2FC-02DB-42DC-970F-0365996D4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113" y="6119813"/>
            <a:ext cx="750887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68825" y="1819275"/>
            <a:ext cx="3563938" cy="4208991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ts val="2200"/>
              </a:lnSpc>
              <a:spcBef>
                <a:spcPts val="300"/>
              </a:spcBef>
              <a:spcAft>
                <a:spcPts val="300"/>
              </a:spcAft>
              <a:buSzPct val="100000"/>
              <a:buFontTx/>
              <a:buBlip>
                <a:blip r:embed="rId3"/>
              </a:buBlip>
              <a:defRPr sz="2000" b="1">
                <a:solidFill>
                  <a:srgbClr val="50748A"/>
                </a:solidFill>
                <a:latin typeface="Arial"/>
                <a:cs typeface="Arial"/>
              </a:defRPr>
            </a:lvl1pPr>
            <a:lvl2pPr marL="684213" indent="-336550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defRPr sz="1600">
                <a:latin typeface="Arial"/>
                <a:cs typeface="Arial"/>
              </a:defRPr>
            </a:lvl2pPr>
            <a:lvl3pPr marL="855663" indent="-169863">
              <a:defRPr sz="1600">
                <a:solidFill>
                  <a:srgbClr val="81898E"/>
                </a:solidFill>
                <a:latin typeface="Arial"/>
                <a:cs typeface="Arial"/>
              </a:defRPr>
            </a:lvl3pPr>
            <a:lvl4pPr marL="1084263" indent="-228600">
              <a:defRPr sz="1400">
                <a:latin typeface="Arial"/>
                <a:cs typeface="Arial"/>
              </a:defRPr>
            </a:lvl4pPr>
            <a:lvl5pPr marL="1262063" indent="-177800">
              <a:defRPr sz="12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CA" noProof="0"/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596901" y="158249"/>
            <a:ext cx="7535863" cy="79552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3400"/>
              </a:lnSpc>
              <a:defRPr sz="2800" b="1">
                <a:solidFill>
                  <a:srgbClr val="50748A"/>
                </a:solidFill>
                <a:latin typeface="Arial"/>
                <a:cs typeface="Arial"/>
              </a:defRPr>
            </a:lvl1pPr>
          </a:lstStyle>
          <a:p>
            <a:r>
              <a:rPr lang="fr-FR" noProof="0"/>
              <a:t>Modifiez le style du titre</a:t>
            </a:r>
            <a:endParaRPr lang="fr-CA" noProof="0"/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2"/>
          </p:nvPr>
        </p:nvSpPr>
        <p:spPr>
          <a:xfrm>
            <a:off x="596901" y="1819275"/>
            <a:ext cx="3563938" cy="4208991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ts val="2200"/>
              </a:lnSpc>
              <a:spcBef>
                <a:spcPts val="300"/>
              </a:spcBef>
              <a:spcAft>
                <a:spcPts val="300"/>
              </a:spcAft>
              <a:buSzPct val="100000"/>
              <a:buFontTx/>
              <a:buBlip>
                <a:blip r:embed="rId3"/>
              </a:buBlip>
              <a:defRPr sz="2000" b="1">
                <a:solidFill>
                  <a:srgbClr val="50748A"/>
                </a:solidFill>
                <a:latin typeface="Arial"/>
                <a:cs typeface="Arial"/>
              </a:defRPr>
            </a:lvl1pPr>
            <a:lvl2pPr marL="684213" indent="-336550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defRPr sz="1600">
                <a:latin typeface="Arial"/>
                <a:cs typeface="Arial"/>
              </a:defRPr>
            </a:lvl2pPr>
            <a:lvl3pPr marL="855663" indent="-169863">
              <a:defRPr sz="1600">
                <a:solidFill>
                  <a:srgbClr val="81898E"/>
                </a:solidFill>
                <a:latin typeface="Arial"/>
                <a:cs typeface="Arial"/>
              </a:defRPr>
            </a:lvl3pPr>
            <a:lvl4pPr marL="1084263" indent="-228600">
              <a:defRPr sz="1400">
                <a:latin typeface="Arial"/>
                <a:cs typeface="Arial"/>
              </a:defRPr>
            </a:lvl4pPr>
            <a:lvl5pPr marL="1262063" indent="-177800">
              <a:defRPr sz="12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CA" noProof="0"/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6BDF855B-AAF4-4326-8F1D-B462F0D3FDE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85775" y="6484938"/>
            <a:ext cx="581025" cy="2047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BF8A30-BEEE-4A5F-BCD1-C2FBE18CCB2E}" type="slidenum">
              <a:rPr lang="fr-CA" altLang="en-US"/>
              <a:pPr/>
              <a:t>‹N°›</a:t>
            </a:fld>
            <a:endParaRPr lang="fr-CA" altLang="en-US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01CAD3C1-21A0-4B58-8410-013A8A3F327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473200" y="6515100"/>
            <a:ext cx="4140200" cy="225425"/>
          </a:xfrm>
          <a:prstGeom prst="rect">
            <a:avLst/>
          </a:prstGeom>
        </p:spPr>
        <p:txBody>
          <a:bodyPr lIns="0" tIns="0" rIns="0" bIns="0"/>
          <a:lstStyle>
            <a:lvl1pPr fontAlgn="auto">
              <a:spcBef>
                <a:spcPts val="0"/>
              </a:spcBef>
              <a:spcAft>
                <a:spcPts val="0"/>
              </a:spcAft>
              <a:defRPr sz="900" dirty="0" smtClean="0"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fr-FR"/>
              <a:t>Texte pied de page | Date | Confidentiel</a:t>
            </a:r>
          </a:p>
        </p:txBody>
      </p:sp>
    </p:spTree>
    <p:extLst>
      <p:ext uri="{BB962C8B-B14F-4D97-AF65-F5344CB8AC3E}">
        <p14:creationId xmlns:p14="http://schemas.microsoft.com/office/powerpoint/2010/main" val="1828472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5" descr="Logo Graymont.eps">
            <a:extLst>
              <a:ext uri="{FF2B5EF4-FFF2-40B4-BE49-F238E27FC236}">
                <a16:creationId xmlns:a16="http://schemas.microsoft.com/office/drawing/2014/main" id="{74DC4112-0AB4-4FDA-BDA6-1B0442690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113" y="6119813"/>
            <a:ext cx="750887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596901" y="158249"/>
            <a:ext cx="7535863" cy="79552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3400"/>
              </a:lnSpc>
              <a:defRPr sz="2800" b="1">
                <a:solidFill>
                  <a:srgbClr val="50748A"/>
                </a:solidFill>
                <a:latin typeface="Arial"/>
                <a:cs typeface="Arial"/>
              </a:defRPr>
            </a:lvl1pPr>
          </a:lstStyle>
          <a:p>
            <a:r>
              <a:rPr lang="fr-FR" noProof="0"/>
              <a:t>Modifiez le style du titre</a:t>
            </a:r>
            <a:endParaRPr lang="fr-CA" noProof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4A8EDE-75CE-4653-876E-9AD0CE30CD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85775" y="6484938"/>
            <a:ext cx="581025" cy="2047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3B03F9-A183-4F9F-89BA-569497E75DF2}" type="slidenum">
              <a:rPr lang="fr-CA" altLang="en-US"/>
              <a:pPr/>
              <a:t>‹N°›</a:t>
            </a:fld>
            <a:endParaRPr lang="fr-CA" alt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9EBA88-B0EE-45D7-969D-1C3ADDB46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73200" y="6515100"/>
            <a:ext cx="4140200" cy="225425"/>
          </a:xfrm>
          <a:prstGeom prst="rect">
            <a:avLst/>
          </a:prstGeom>
        </p:spPr>
        <p:txBody>
          <a:bodyPr lIns="0" tIns="0" rIns="0" bIns="0"/>
          <a:lstStyle>
            <a:lvl1pPr fontAlgn="auto">
              <a:spcBef>
                <a:spcPts val="0"/>
              </a:spcBef>
              <a:spcAft>
                <a:spcPts val="0"/>
              </a:spcAft>
              <a:defRPr sz="900" dirty="0" smtClean="0"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fr-FR"/>
              <a:t>Texte pied de page | Date | Confidentiel</a:t>
            </a:r>
          </a:p>
        </p:txBody>
      </p:sp>
    </p:spTree>
    <p:extLst>
      <p:ext uri="{BB962C8B-B14F-4D97-AF65-F5344CB8AC3E}">
        <p14:creationId xmlns:p14="http://schemas.microsoft.com/office/powerpoint/2010/main" val="2024466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E9C43C5-E971-42DC-8753-AC392F775337}"/>
              </a:ext>
            </a:extLst>
          </p:cNvPr>
          <p:cNvSpPr/>
          <p:nvPr/>
        </p:nvSpPr>
        <p:spPr>
          <a:xfrm>
            <a:off x="0" y="0"/>
            <a:ext cx="9144000" cy="1074738"/>
          </a:xfrm>
          <a:prstGeom prst="rect">
            <a:avLst/>
          </a:prstGeom>
          <a:solidFill>
            <a:srgbClr val="DDD9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8.xml"/><Relationship Id="rId7" Type="http://schemas.openxmlformats.org/officeDocument/2006/relationships/image" Target="../media/image13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9.xml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12.xml"/><Relationship Id="rId7" Type="http://schemas.openxmlformats.org/officeDocument/2006/relationships/image" Target="../media/image16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7E8BC057-9BAB-4D20-8936-800A0124D72C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973262" y="2298938"/>
            <a:ext cx="6510337" cy="4308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>
                <a:ea typeface="+mj-ea"/>
              </a:rPr>
              <a:t>Programmation du parc</a:t>
            </a:r>
          </a:p>
        </p:txBody>
      </p:sp>
      <p:sp>
        <p:nvSpPr>
          <p:cNvPr id="8194" name="Sous-titre 20">
            <a:extLst>
              <a:ext uri="{FF2B5EF4-FFF2-40B4-BE49-F238E27FC236}">
                <a16:creationId xmlns:a16="http://schemas.microsoft.com/office/drawing/2014/main" id="{ABE7F546-EE6A-497E-A4A4-B3DC1707540C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 bwMode="auto">
          <a:xfrm>
            <a:off x="1973263" y="3062288"/>
            <a:ext cx="6510337" cy="10160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CA" altLang="en-US" dirty="0">
                <a:latin typeface="Arial" panose="020B0604020202020204" pitchFamily="34" charset="0"/>
                <a:cs typeface="Arial" panose="020B0604020202020204" pitchFamily="34" charset="0"/>
              </a:rPr>
              <a:t>29 mars 2022 – Comité de suivi</a:t>
            </a:r>
          </a:p>
          <a:p>
            <a:pPr eaLnBrk="1" hangingPunct="1">
              <a:spcBef>
                <a:spcPct val="0"/>
              </a:spcBef>
            </a:pPr>
            <a:endParaRPr lang="fr-CA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280DD4-46D4-4B97-8A70-C9B710AE550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flipV="1">
            <a:off x="1973263" y="3697288"/>
            <a:ext cx="7170737" cy="61912"/>
          </a:xfrm>
          <a:prstGeom prst="rect">
            <a:avLst/>
          </a:prstGeom>
          <a:solidFill>
            <a:srgbClr val="85A640"/>
          </a:solidFill>
          <a:ln>
            <a:solidFill>
              <a:srgbClr val="85A6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C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E1B27E0-EB43-4565-AB96-367C17FAB3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1341" y="3912758"/>
            <a:ext cx="4902740" cy="27575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re 1">
            <a:extLst>
              <a:ext uri="{FF2B5EF4-FFF2-40B4-BE49-F238E27FC236}">
                <a16:creationId xmlns:a16="http://schemas.microsoft.com/office/drawing/2014/main" id="{A7C740E3-948F-4909-A878-4017A401DF3C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 bwMode="auto">
          <a:xfrm>
            <a:off x="596900" y="158750"/>
            <a:ext cx="7535863" cy="7953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anchor="b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fr-CA" altLang="en-US" dirty="0"/>
              <a:t>Aménagement général</a:t>
            </a:r>
          </a:p>
        </p:txBody>
      </p:sp>
      <p:sp>
        <p:nvSpPr>
          <p:cNvPr id="10243" name="Espace réservé du numéro de diapositive 13">
            <a:extLst>
              <a:ext uri="{FF2B5EF4-FFF2-40B4-BE49-F238E27FC236}">
                <a16:creationId xmlns:a16="http://schemas.microsoft.com/office/drawing/2014/main" id="{85DCDC93-C801-43E7-BB5E-787C02136D8E}"/>
              </a:ext>
            </a:extLst>
          </p:cNvPr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 bwMode="auto">
          <a:xfrm>
            <a:off x="485775" y="6484938"/>
            <a:ext cx="581025" cy="20478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fld id="{65F0BCF1-4565-46E5-977F-3C5BCE4EBDA7}" type="slidenum">
              <a:rPr lang="fr-CA" altLang="en-US" sz="800"/>
              <a:pPr eaLnBrk="1" hangingPunct="1">
                <a:lnSpc>
                  <a:spcPct val="90000"/>
                </a:lnSpc>
                <a:spcAft>
                  <a:spcPts val="600"/>
                </a:spcAft>
              </a:pPr>
              <a:t>1</a:t>
            </a:fld>
            <a:endParaRPr lang="fr-CA" altLang="en-US" sz="800"/>
          </a:p>
        </p:txBody>
      </p:sp>
      <p:sp>
        <p:nvSpPr>
          <p:cNvPr id="10253" name="Footer Placeholder 5">
            <a:extLst>
              <a:ext uri="{FF2B5EF4-FFF2-40B4-BE49-F238E27FC236}">
                <a16:creationId xmlns:a16="http://schemas.microsoft.com/office/drawing/2014/main" id="{579642ED-FCBE-47AB-A31E-078C92D1F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73200" y="6515100"/>
            <a:ext cx="4140200" cy="2254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fr-FR"/>
              <a:t>Présentation Conseil de la Ville de Bedford | 19 Janvier 2022 | Confidentiel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A5B968-7902-49C2-BE33-98DCCC9C81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5FAB57-95D4-4255-9E45-24EDFB5E50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92227"/>
            <a:ext cx="9150294" cy="5641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730C1A-3F7A-4E56-BE99-E874E06FB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Pavillon du Parc et Accueil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2E48F3-FF9E-4B22-B1D4-0F5C65665E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2663B-F448-4F16-9572-0DDB250908C0}" type="slidenum">
              <a:rPr lang="fr-FR" altLang="en-US" smtClean="0"/>
              <a:pPr/>
              <a:t>2</a:t>
            </a:fld>
            <a:endParaRPr lang="fr-FR" alt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D1342E7-9B85-4EE3-9798-0DA0E1861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9471"/>
            <a:ext cx="9144000" cy="254451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E559E4-AEC4-4B10-B125-99302D6B9E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4437031"/>
            <a:ext cx="3384884" cy="189823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9B23FD-C8E0-4036-9866-7BA8F10972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5343" y="3752843"/>
            <a:ext cx="6128656" cy="30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48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730C1A-3F7A-4E56-BE99-E874E06FB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Pavillon du Parc et Accueil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2E48F3-FF9E-4B22-B1D4-0F5C65665E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2663B-F448-4F16-9572-0DDB250908C0}" type="slidenum">
              <a:rPr lang="fr-FR" altLang="en-US" smtClean="0"/>
              <a:pPr/>
              <a:t>3</a:t>
            </a:fld>
            <a:endParaRPr lang="fr-FR" alt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D82B752-8D0D-4045-B1B9-7B29967190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0124"/>
            <a:ext cx="9144000" cy="3203312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44A0F21-5C41-427B-BC40-041371E93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172" y="4629421"/>
            <a:ext cx="7964168" cy="1588499"/>
          </a:xfrm>
        </p:spPr>
        <p:txBody>
          <a:bodyPr/>
          <a:lstStyle/>
          <a:p>
            <a:r>
              <a:rPr lang="fr-CA"/>
              <a:t>Salle de bain non genrée</a:t>
            </a:r>
          </a:p>
          <a:p>
            <a:r>
              <a:rPr lang="fr-CA"/>
              <a:t>Deux salles pour se changer accessibles de l’extérieur</a:t>
            </a:r>
          </a:p>
          <a:p>
            <a:r>
              <a:rPr lang="fr-CA"/>
              <a:t>Cuisine fonctionnelle avec billetterie et table pour réunion</a:t>
            </a:r>
          </a:p>
          <a:p>
            <a:r>
              <a:rPr lang="fr-CA"/>
              <a:t>Espace de rangement</a:t>
            </a:r>
          </a:p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23319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E932FA-F1CE-4B9E-8583-8547A8666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Aires de jeux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FE417A-9952-4D07-BDAD-85172A9A6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172" y="1284491"/>
            <a:ext cx="8462578" cy="728664"/>
          </a:xfrm>
        </p:spPr>
        <p:txBody>
          <a:bodyPr/>
          <a:lstStyle/>
          <a:p>
            <a:pPr lvl="1"/>
            <a:r>
              <a:rPr lang="fr-CA" dirty="0"/>
              <a:t>Modules d’entraînement et d’agilité visant une clientèle adolescente et adulte</a:t>
            </a:r>
          </a:p>
          <a:p>
            <a:pPr lvl="1"/>
            <a:r>
              <a:rPr lang="fr-CA" dirty="0"/>
              <a:t>Jeux d’eau visant une clientèle petite enfance et enfance</a:t>
            </a:r>
          </a:p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0D1B4AB-15AC-4249-934D-57B2B115B1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2663B-F448-4F16-9572-0DDB250908C0}" type="slidenum">
              <a:rPr lang="fr-FR" altLang="en-US" smtClean="0"/>
              <a:pPr/>
              <a:t>4</a:t>
            </a:fld>
            <a:endParaRPr lang="fr-FR" altLang="en-US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F634A0A-0A9C-4500-8CBB-C3FEAA176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84" y="2479472"/>
            <a:ext cx="4397507" cy="363675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0AFBB0C-2E9F-4A1C-888C-2806828F16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2594" y="2934929"/>
            <a:ext cx="4331156" cy="295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577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E932FA-F1CE-4B9E-8583-8547A8666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Aires de jeux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FE417A-9952-4D07-BDAD-85172A9A6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172" y="1210747"/>
            <a:ext cx="8488473" cy="795527"/>
          </a:xfrm>
        </p:spPr>
        <p:txBody>
          <a:bodyPr/>
          <a:lstStyle/>
          <a:p>
            <a:pPr lvl="1"/>
            <a:r>
              <a:rPr lang="fr-CA" dirty="0"/>
              <a:t>Modules de jeux visant une clientèle petite enfance et enfance</a:t>
            </a:r>
          </a:p>
          <a:p>
            <a:pPr lvl="1"/>
            <a:r>
              <a:rPr lang="fr-CA" dirty="0"/>
              <a:t>Butte à glisser d’une hauteur de 4 mètres visant une clientèle jeunes familles</a:t>
            </a:r>
          </a:p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0D1B4AB-15AC-4249-934D-57B2B115B1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2663B-F448-4F16-9572-0DDB250908C0}" type="slidenum">
              <a:rPr lang="fr-FR" altLang="en-US" smtClean="0"/>
              <a:pPr/>
              <a:t>5</a:t>
            </a:fld>
            <a:endParaRPr lang="fr-FR" alt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231930-0A97-4E36-9808-476C406D2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83" y="2042024"/>
            <a:ext cx="4346749" cy="45390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F88FDB-3AF7-4978-AD10-2795B2FEE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9071" y="2397705"/>
            <a:ext cx="4063458" cy="374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239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Espace réservé du contenu 3">
            <a:extLst>
              <a:ext uri="{FF2B5EF4-FFF2-40B4-BE49-F238E27FC236}">
                <a16:creationId xmlns:a16="http://schemas.microsoft.com/office/drawing/2014/main" id="{7A5EE9DD-78DA-4DD4-A6C2-466407275FA6}"/>
              </a:ext>
            </a:extLst>
          </p:cNvPr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 bwMode="auto">
          <a:xfrm>
            <a:off x="4568825" y="1852613"/>
            <a:ext cx="3563938" cy="4210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/>
            <a:endParaRPr lang="fr-CA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SzTx/>
            </a:pPr>
            <a:endParaRPr lang="fr-CA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6" name="Titre 11">
            <a:extLst>
              <a:ext uri="{FF2B5EF4-FFF2-40B4-BE49-F238E27FC236}">
                <a16:creationId xmlns:a16="http://schemas.microsoft.com/office/drawing/2014/main" id="{CEBC5518-6317-4713-AE00-01C3DF1F9267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 bwMode="auto">
          <a:xfrm>
            <a:off x="596900" y="158750"/>
            <a:ext cx="7535863" cy="79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altLang="en-US" dirty="0">
                <a:latin typeface="Arial" panose="020B0604020202020204" pitchFamily="34" charset="0"/>
                <a:cs typeface="Arial" panose="020B0604020202020204" pitchFamily="34" charset="0"/>
              </a:rPr>
              <a:t>Amphithéâtre</a:t>
            </a:r>
          </a:p>
        </p:txBody>
      </p:sp>
      <p:sp>
        <p:nvSpPr>
          <p:cNvPr id="11267" name="Espace réservé du numéro de diapositive 1">
            <a:extLst>
              <a:ext uri="{FF2B5EF4-FFF2-40B4-BE49-F238E27FC236}">
                <a16:creationId xmlns:a16="http://schemas.microsoft.com/office/drawing/2014/main" id="{CDD8589D-13F5-4842-A582-673EC684F479}"/>
              </a:ext>
            </a:extLst>
          </p:cNvPr>
          <p:cNvSpPr>
            <a:spLocks noGrp="1"/>
          </p:cNvSpPr>
          <p:nvPr>
            <p:ph type="sldNum" sz="quarter" idx="13"/>
            <p:custDataLst>
              <p:tags r:id="rId3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636492F7-2F29-46A5-8D95-4C8615E7330B}" type="slidenum">
              <a:rPr lang="fr-CA" altLang="en-US" sz="900">
                <a:latin typeface="Arial" panose="020B0604020202020204" pitchFamily="34" charset="0"/>
              </a:rPr>
              <a:pPr eaLnBrk="1" hangingPunct="1"/>
              <a:t>6</a:t>
            </a:fld>
            <a:endParaRPr lang="fr-CA" altLang="en-US" sz="900">
              <a:latin typeface="Arial" panose="020B0604020202020204" pitchFamily="34" charset="0"/>
            </a:endParaRPr>
          </a:p>
        </p:txBody>
      </p:sp>
      <p:sp>
        <p:nvSpPr>
          <p:cNvPr id="11268" name="Espace réservé du contenu 4">
            <a:extLst>
              <a:ext uri="{FF2B5EF4-FFF2-40B4-BE49-F238E27FC236}">
                <a16:creationId xmlns:a16="http://schemas.microsoft.com/office/drawing/2014/main" id="{5259D2FC-6790-444A-AD5A-AE219AAC0360}"/>
              </a:ext>
            </a:extLst>
          </p:cNvPr>
          <p:cNvSpPr>
            <a:spLocks noGrp="1"/>
          </p:cNvSpPr>
          <p:nvPr>
            <p:ph sz="half" idx="12"/>
            <p:custDataLst>
              <p:tags r:id="rId4"/>
            </p:custDataLst>
          </p:nvPr>
        </p:nvSpPr>
        <p:spPr bwMode="auto">
          <a:xfrm>
            <a:off x="62172" y="1175385"/>
            <a:ext cx="4361238" cy="225361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2500"/>
              </a:lnSpc>
            </a:pPr>
            <a:r>
              <a:rPr lang="fr-CA" altLang="en-US" dirty="0"/>
              <a:t>Intégré à même la colline </a:t>
            </a:r>
          </a:p>
          <a:p>
            <a:pPr lvl="1">
              <a:lnSpc>
                <a:spcPts val="2500"/>
              </a:lnSpc>
            </a:pPr>
            <a:r>
              <a:rPr lang="fr-CA" altLang="en-US" dirty="0"/>
              <a:t>Capacité estimée à 1000 spectateurs</a:t>
            </a:r>
          </a:p>
          <a:p>
            <a:pPr lvl="1">
              <a:lnSpc>
                <a:spcPts val="2500"/>
              </a:lnSpc>
            </a:pPr>
            <a:r>
              <a:rPr lang="fr-CA" altLang="en-US" dirty="0"/>
              <a:t>Conçu pour utiliser une scène mobile de type SLX100 </a:t>
            </a:r>
          </a:p>
          <a:p>
            <a:pPr marL="0" indent="0" eaLnBrk="1" hangingPunct="1">
              <a:buSzTx/>
              <a:buNone/>
            </a:pPr>
            <a:endParaRPr lang="fr-CA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F9CE1F-FCF3-4BA9-A1DE-3E1A875E72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5779" y="3594735"/>
            <a:ext cx="5068221" cy="32632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66F28F-2F2E-43F2-994A-059D730EA0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647440"/>
            <a:ext cx="4049664" cy="30422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ABB256-6FE1-43D8-802E-A271360DEF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9525" y="1057276"/>
            <a:ext cx="4720590" cy="316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632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Espace réservé du contenu 3">
            <a:extLst>
              <a:ext uri="{FF2B5EF4-FFF2-40B4-BE49-F238E27FC236}">
                <a16:creationId xmlns:a16="http://schemas.microsoft.com/office/drawing/2014/main" id="{7A5EE9DD-78DA-4DD4-A6C2-466407275FA6}"/>
              </a:ext>
            </a:extLst>
          </p:cNvPr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 bwMode="auto">
          <a:xfrm>
            <a:off x="4568825" y="1852613"/>
            <a:ext cx="3563938" cy="4210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/>
            <a:endParaRPr lang="fr-CA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SzTx/>
            </a:pPr>
            <a:endParaRPr lang="fr-CA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6" name="Titre 11">
            <a:extLst>
              <a:ext uri="{FF2B5EF4-FFF2-40B4-BE49-F238E27FC236}">
                <a16:creationId xmlns:a16="http://schemas.microsoft.com/office/drawing/2014/main" id="{CEBC5518-6317-4713-AE00-01C3DF1F9267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 bwMode="auto">
          <a:xfrm>
            <a:off x="596900" y="158750"/>
            <a:ext cx="7535863" cy="79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altLang="en-US" dirty="0">
                <a:latin typeface="Arial" panose="020B0604020202020204" pitchFamily="34" charset="0"/>
                <a:cs typeface="Arial" panose="020B0604020202020204" pitchFamily="34" charset="0"/>
              </a:rPr>
              <a:t>Autres aménagements</a:t>
            </a:r>
          </a:p>
        </p:txBody>
      </p:sp>
      <p:sp>
        <p:nvSpPr>
          <p:cNvPr id="11267" name="Espace réservé du numéro de diapositive 1">
            <a:extLst>
              <a:ext uri="{FF2B5EF4-FFF2-40B4-BE49-F238E27FC236}">
                <a16:creationId xmlns:a16="http://schemas.microsoft.com/office/drawing/2014/main" id="{CDD8589D-13F5-4842-A582-673EC684F479}"/>
              </a:ext>
            </a:extLst>
          </p:cNvPr>
          <p:cNvSpPr>
            <a:spLocks noGrp="1"/>
          </p:cNvSpPr>
          <p:nvPr>
            <p:ph type="sldNum" sz="quarter" idx="13"/>
            <p:custDataLst>
              <p:tags r:id="rId3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636492F7-2F29-46A5-8D95-4C8615E7330B}" type="slidenum">
              <a:rPr lang="fr-CA" altLang="en-US" sz="900">
                <a:latin typeface="Arial" panose="020B0604020202020204" pitchFamily="34" charset="0"/>
              </a:rPr>
              <a:pPr eaLnBrk="1" hangingPunct="1"/>
              <a:t>7</a:t>
            </a:fld>
            <a:endParaRPr lang="fr-CA" altLang="en-US" sz="900">
              <a:latin typeface="Arial" panose="020B0604020202020204" pitchFamily="34" charset="0"/>
            </a:endParaRPr>
          </a:p>
        </p:txBody>
      </p:sp>
      <p:sp>
        <p:nvSpPr>
          <p:cNvPr id="11268" name="Espace réservé du contenu 4">
            <a:extLst>
              <a:ext uri="{FF2B5EF4-FFF2-40B4-BE49-F238E27FC236}">
                <a16:creationId xmlns:a16="http://schemas.microsoft.com/office/drawing/2014/main" id="{5259D2FC-6790-444A-AD5A-AE219AAC0360}"/>
              </a:ext>
            </a:extLst>
          </p:cNvPr>
          <p:cNvSpPr>
            <a:spLocks noGrp="1"/>
          </p:cNvSpPr>
          <p:nvPr>
            <p:ph sz="half" idx="12"/>
            <p:custDataLst>
              <p:tags r:id="rId4"/>
            </p:custDataLst>
          </p:nvPr>
        </p:nvSpPr>
        <p:spPr bwMode="auto">
          <a:xfrm>
            <a:off x="530802" y="1086897"/>
            <a:ext cx="8384598" cy="230523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lvl="1">
              <a:lnSpc>
                <a:spcPts val="2500"/>
              </a:lnSpc>
            </a:pPr>
            <a:r>
              <a:rPr lang="fr-CA" altLang="en-US" dirty="0"/>
              <a:t>Stationnement 85 cases dont 2 pour voitures électriques </a:t>
            </a:r>
          </a:p>
          <a:p>
            <a:pPr lvl="1">
              <a:lnSpc>
                <a:spcPts val="2500"/>
              </a:lnSpc>
            </a:pPr>
            <a:r>
              <a:rPr lang="fr-CA" altLang="en-US" dirty="0"/>
              <a:t>2,5 km de sentier menant à un belvédère</a:t>
            </a:r>
          </a:p>
          <a:p>
            <a:pPr lvl="1">
              <a:lnSpc>
                <a:spcPts val="2500"/>
              </a:lnSpc>
            </a:pPr>
            <a:r>
              <a:rPr lang="fr-CA" altLang="en-US" dirty="0"/>
              <a:t>Accès pour Food Trucks</a:t>
            </a:r>
          </a:p>
          <a:p>
            <a:pPr lvl="2">
              <a:spcBef>
                <a:spcPts val="0"/>
              </a:spcBef>
            </a:pPr>
            <a:r>
              <a:rPr lang="fr-CA" altLang="en-US" sz="1400" dirty="0"/>
              <a:t>Débarcadère</a:t>
            </a:r>
          </a:p>
          <a:p>
            <a:pPr lvl="2">
              <a:spcBef>
                <a:spcPts val="0"/>
              </a:spcBef>
            </a:pPr>
            <a:r>
              <a:rPr lang="fr-CA" altLang="en-US" sz="1400" dirty="0"/>
              <a:t>Amphithéâtre à 200 mètres du pavillon – 5 minutes à pied</a:t>
            </a:r>
          </a:p>
          <a:p>
            <a:pPr lvl="2">
              <a:spcBef>
                <a:spcPts val="0"/>
              </a:spcBef>
            </a:pPr>
            <a:r>
              <a:rPr lang="fr-CA" altLang="en-US" sz="1400" dirty="0"/>
              <a:t>Accès possible jusqu’au ponceau derrière le pavillon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274708-9306-4E4A-9275-3D895E672B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3255" y="2362628"/>
            <a:ext cx="1590675" cy="44005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2E2540A-12F5-40EB-B55F-2C9936829F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8664"/>
            <a:ext cx="7388942" cy="369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709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34DED-9DF3-4D17-B43D-582A70E88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1" y="158249"/>
            <a:ext cx="7535863" cy="795527"/>
          </a:xfrm>
        </p:spPr>
        <p:txBody>
          <a:bodyPr anchor="b">
            <a:normAutofit fontScale="90000"/>
          </a:bodyPr>
          <a:lstStyle/>
          <a:p>
            <a:r>
              <a:rPr lang="fr-CA"/>
              <a:t>Perspectives, conclusion et prochaines étapes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3CC29-ACC5-46B8-9377-FDCD71EEE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900" y="1614860"/>
            <a:ext cx="7953541" cy="4208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r>
              <a:rPr lang="fr-CA"/>
              <a:t>Le Projet </a:t>
            </a:r>
            <a:r>
              <a:rPr lang="fr-CA" dirty="0"/>
              <a:t>Héritage n’est pas parfait mais il est exceptionnel et unique</a:t>
            </a:r>
          </a:p>
          <a:p>
            <a:pPr marL="684213" lvl="1" indent="-336550">
              <a:lnSpc>
                <a:spcPts val="2500"/>
              </a:lnSpc>
            </a:pPr>
            <a:r>
              <a:rPr lang="fr-CA" dirty="0"/>
              <a:t>Il fait la fierté des actionnaires de l’entreprise, de la communauté, des employés et des élus</a:t>
            </a:r>
          </a:p>
          <a:p>
            <a:pPr marL="684213" lvl="1" indent="-336550">
              <a:lnSpc>
                <a:spcPts val="2500"/>
              </a:lnSpc>
            </a:pPr>
            <a:r>
              <a:rPr lang="fr-CA" dirty="0"/>
              <a:t>Il est la preuve qu’une communauté et une entreprise privée sont capables de travailler ensembles et créer un projet unique.</a:t>
            </a:r>
          </a:p>
          <a:p>
            <a:pPr marL="684213" lvl="1" indent="-336550">
              <a:lnSpc>
                <a:spcPts val="2500"/>
              </a:lnSpc>
            </a:pPr>
            <a:r>
              <a:rPr lang="fr-CA" dirty="0"/>
              <a:t>Nous sommes les partenaires de ce beau projet</a:t>
            </a:r>
          </a:p>
          <a:p>
            <a:pPr marL="684213" lvl="1" indent="-336550">
              <a:lnSpc>
                <a:spcPts val="2500"/>
              </a:lnSpc>
            </a:pPr>
            <a:endParaRPr lang="fr-CA" dirty="0"/>
          </a:p>
          <a:p>
            <a:pPr marL="342900" lvl="1" indent="-342900">
              <a:lnSpc>
                <a:spcPts val="2500"/>
              </a:lnSpc>
              <a:buSzPct val="100000"/>
              <a:buBlip>
                <a:blip r:embed="rId3"/>
              </a:buBlip>
            </a:pPr>
            <a:r>
              <a:rPr lang="fr-CA" sz="2000" b="1" dirty="0">
                <a:solidFill>
                  <a:srgbClr val="50748A"/>
                </a:solidFill>
              </a:rPr>
              <a:t>Nous sommes prêts à compléter ce projet unique de création de valeurs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0EBDC25-372B-4706-9F54-FC741B317F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85775" y="6484938"/>
            <a:ext cx="581025" cy="204787"/>
          </a:xfrm>
        </p:spPr>
        <p:txBody>
          <a:bodyPr/>
          <a:lstStyle/>
          <a:p>
            <a:pPr>
              <a:spcAft>
                <a:spcPts val="600"/>
              </a:spcAft>
            </a:pPr>
            <a:fld id="{EDD2663B-F448-4F16-9572-0DDB250908C0}" type="slidenum">
              <a:rPr lang="fr-FR" altLang="en-US"/>
              <a:pPr>
                <a:spcAft>
                  <a:spcPts val="600"/>
                </a:spcAft>
              </a:pPr>
              <a:t>8</a:t>
            </a:fld>
            <a:endParaRPr lang="fr-FR" alt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D7828E-7A6F-4DFA-A98C-3CC4A0995E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4780" y="158249"/>
            <a:ext cx="1109519" cy="127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420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34DED-9DF3-4D17-B43D-582A70E88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1" y="158249"/>
            <a:ext cx="7535863" cy="795527"/>
          </a:xfrm>
        </p:spPr>
        <p:txBody>
          <a:bodyPr anchor="b">
            <a:normAutofit/>
          </a:bodyPr>
          <a:lstStyle/>
          <a:p>
            <a:r>
              <a:rPr lang="en-US"/>
              <a:t>Questions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0EBDC25-372B-4706-9F54-FC741B317F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85775" y="6484938"/>
            <a:ext cx="581025" cy="204787"/>
          </a:xfrm>
        </p:spPr>
        <p:txBody>
          <a:bodyPr/>
          <a:lstStyle/>
          <a:p>
            <a:pPr>
              <a:spcAft>
                <a:spcPts val="600"/>
              </a:spcAft>
            </a:pPr>
            <a:fld id="{EDD2663B-F448-4F16-9572-0DDB250908C0}" type="slidenum">
              <a:rPr lang="fr-FR" altLang="en-US"/>
              <a:pPr>
                <a:spcAft>
                  <a:spcPts val="600"/>
                </a:spcAft>
              </a:pPr>
              <a:t>9</a:t>
            </a:fld>
            <a:endParaRPr lang="fr-FR" alt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D7828E-7A6F-4DFA-A98C-3CC4A0995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4780" y="158249"/>
            <a:ext cx="693609" cy="795527"/>
          </a:xfrm>
          <a:prstGeom prst="rect">
            <a:avLst/>
          </a:prstGeom>
        </p:spPr>
      </p:pic>
      <p:pic>
        <p:nvPicPr>
          <p:cNvPr id="8" name="Image 7" descr="Une image contenant herbe, montagne, extérieur, passage&#10;&#10;Description générée automatiquement">
            <a:extLst>
              <a:ext uri="{FF2B5EF4-FFF2-40B4-BE49-F238E27FC236}">
                <a16:creationId xmlns:a16="http://schemas.microsoft.com/office/drawing/2014/main" id="{3E836AFA-26FE-4260-B92E-9A23176596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719" y="1341890"/>
            <a:ext cx="8390562" cy="47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5310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heme/theme1.xml><?xml version="1.0" encoding="utf-8"?>
<a:theme xmlns:a="http://schemas.openxmlformats.org/drawingml/2006/main" name="Graymont-ppt-template-EN">
  <a:themeElements>
    <a:clrScheme name="Personnalisée 2">
      <a:dk1>
        <a:sysClr val="windowText" lastClr="000000"/>
      </a:dk1>
      <a:lt1>
        <a:srgbClr val="FFFFFF"/>
      </a:lt1>
      <a:dk2>
        <a:srgbClr val="DDD9C3"/>
      </a:dk2>
      <a:lt2>
        <a:srgbClr val="FFFFFF"/>
      </a:lt2>
      <a:accent1>
        <a:srgbClr val="50748A"/>
      </a:accent1>
      <a:accent2>
        <a:srgbClr val="81898E"/>
      </a:accent2>
      <a:accent3>
        <a:srgbClr val="3CA3CE"/>
      </a:accent3>
      <a:accent4>
        <a:srgbClr val="85A640"/>
      </a:accent4>
      <a:accent5>
        <a:srgbClr val="ECBC1E"/>
      </a:accent5>
      <a:accent6>
        <a:srgbClr val="E86E25"/>
      </a:accent6>
      <a:hlink>
        <a:srgbClr val="000000"/>
      </a:hlink>
      <a:folHlink>
        <a:srgbClr val="3CA3CE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44eda4c-49c5-44e4-a4f4-d7d88c2cb915">
      <UserInfo>
        <DisplayName>Anne Bélanger</DisplayName>
        <AccountId>15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63538AF610D640A65EDD763A8BB383" ma:contentTypeVersion="13" ma:contentTypeDescription="Crée un document." ma:contentTypeScope="" ma:versionID="edb44d8f1a4b3be34e3cff5751d08cef">
  <xsd:schema xmlns:xsd="http://www.w3.org/2001/XMLSchema" xmlns:xs="http://www.w3.org/2001/XMLSchema" xmlns:p="http://schemas.microsoft.com/office/2006/metadata/properties" xmlns:ns2="127684f5-8c5b-4e27-aa69-8569553ac688" xmlns:ns3="044eda4c-49c5-44e4-a4f4-d7d88c2cb915" targetNamespace="http://schemas.microsoft.com/office/2006/metadata/properties" ma:root="true" ma:fieldsID="cde5f68254e8e34e580ed8c443f72ec3" ns2:_="" ns3:_="">
    <xsd:import namespace="127684f5-8c5b-4e27-aa69-8569553ac688"/>
    <xsd:import namespace="044eda4c-49c5-44e4-a4f4-d7d88c2cb9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7684f5-8c5b-4e27-aa69-8569553ac6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4eda4c-49c5-44e4-a4f4-d7d88c2cb915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A2D444-53ED-4536-86A1-DD2F8DC2173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C9DB881-C72B-4D25-B3A3-0EECF08DE9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6045E2-7CE5-45FB-A9DD-19E0DFE7A2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7684f5-8c5b-4e27-aa69-8569553ac688"/>
    <ds:schemaRef ds:uri="044eda4c-49c5-44e4-a4f4-d7d88c2cb9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Graymont-ppt-template-FR</Template>
  <TotalTime>101</TotalTime>
  <Words>651</Words>
  <Application>Microsoft Office PowerPoint</Application>
  <PresentationFormat>Affichage à l'écran (4:3)</PresentationFormat>
  <Paragraphs>78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3" baseType="lpstr">
      <vt:lpstr>Arial</vt:lpstr>
      <vt:lpstr>Calibri</vt:lpstr>
      <vt:lpstr>Graymont-ppt-template-EN</vt:lpstr>
      <vt:lpstr>Programmation du parc</vt:lpstr>
      <vt:lpstr>Aménagement général</vt:lpstr>
      <vt:lpstr>Pavillon du Parc et Accueil</vt:lpstr>
      <vt:lpstr>Pavillon du Parc et Accueil</vt:lpstr>
      <vt:lpstr>Aires de jeux</vt:lpstr>
      <vt:lpstr>Aires de jeux</vt:lpstr>
      <vt:lpstr>Amphithéâtre</vt:lpstr>
      <vt:lpstr>Autres aménagements</vt:lpstr>
      <vt:lpstr>Perspectives, conclusion et prochaines étapes</vt:lpstr>
      <vt:lpstr>Questions</vt:lpstr>
    </vt:vector>
  </TitlesOfParts>
  <Company>CGCOM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Bienvenue chez graymont</dc:title>
  <dc:creator>Erik Simard</dc:creator>
  <cp:lastModifiedBy>Anne Bélanger</cp:lastModifiedBy>
  <cp:revision>6</cp:revision>
  <cp:lastPrinted>2022-01-19T22:49:13Z</cp:lastPrinted>
  <dcterms:created xsi:type="dcterms:W3CDTF">2022-01-17T20:47:42Z</dcterms:created>
  <dcterms:modified xsi:type="dcterms:W3CDTF">2022-03-29T13:18:29Z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0x0101008663538AF610D640A65EDD763A8BB383</vt:lpwstr>
  </property>
</Properties>
</file>